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ow-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Low-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Утебаева Милена Бариевна, октябрь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Утебаева Милена Бариевна, октябрь 2023</a:t>
            </a:r>
          </a:p>
        </p:txBody>
      </p:sp>
      <p:sp>
        <p:nvSpPr>
          <p:cNvPr id="172" name="Итоговый проект курса…"/>
          <p:cNvSpPr txBox="1"/>
          <p:nvPr>
            <p:ph type="ctrTitle"/>
          </p:nvPr>
        </p:nvSpPr>
        <p:spPr>
          <a:xfrm>
            <a:off x="500068" y="1113412"/>
            <a:ext cx="23383864" cy="4648201"/>
          </a:xfrm>
          <a:prstGeom prst="rect">
            <a:avLst/>
          </a:prstGeom>
        </p:spPr>
        <p:txBody>
          <a:bodyPr/>
          <a:lstStyle/>
          <a:p>
            <a:pPr defTabSz="1999437">
              <a:defRPr spc="-190" sz="9512"/>
            </a:pPr>
            <a:r>
              <a:t>Итоговый проект курса</a:t>
            </a:r>
          </a:p>
          <a:p>
            <a:pPr defTabSz="1999437">
              <a:defRPr spc="-190" sz="9512"/>
            </a:pPr>
            <a:r>
              <a:t>«Основы работы с Greenplum Database» </a:t>
            </a:r>
          </a:p>
          <a:p>
            <a:pPr defTabSz="1999437">
              <a:defRPr spc="-190" sz="9512"/>
            </a:pPr>
            <a:r>
              <a:t>от академии Sapiens Solutions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Автоматизация с помощью Apache Airflow"/>
          <p:cNvSpPr txBox="1"/>
          <p:nvPr>
            <p:ph type="title"/>
          </p:nvPr>
        </p:nvSpPr>
        <p:spPr>
          <a:xfrm>
            <a:off x="412402" y="393263"/>
            <a:ext cx="21971004" cy="2473894"/>
          </a:xfrm>
          <a:prstGeom prst="rect">
            <a:avLst/>
          </a:prstGeom>
        </p:spPr>
        <p:txBody>
          <a:bodyPr/>
          <a:lstStyle>
            <a:lvl1pPr defTabSz="1804370">
              <a:defRPr spc="-171" sz="8584"/>
            </a:lvl1pPr>
          </a:lstStyle>
          <a:p>
            <a:pPr/>
            <a:r>
              <a:t>Автоматизация с помощью Apache Airflow</a:t>
            </a:r>
          </a:p>
        </p:txBody>
      </p:sp>
      <p:sp>
        <p:nvSpPr>
          <p:cNvPr id="204" name="start — пустой таск для обозначения начала…"/>
          <p:cNvSpPr txBox="1"/>
          <p:nvPr/>
        </p:nvSpPr>
        <p:spPr>
          <a:xfrm>
            <a:off x="269073" y="3172133"/>
            <a:ext cx="23845854" cy="7857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start — пустой таск для обозначения начала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part_insert — группа тасков для delta partition загрузки в таблицы traffic и bills_head, причём каждый месяц загружается отдельно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full_insert — группа тасков для поочерёдной full загрузки таблиц-справочников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start_plan_fact — таск для создания витрины и представления для сборки подробного отчёта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end — пустой таск для обозначения конца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G_0762.jpeg" descr="IMG_076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15071" y="680924"/>
            <a:ext cx="9724238" cy="1069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IMG_0762.jpeg" descr="IMG_076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7147" y="2143177"/>
            <a:ext cx="14968562" cy="51851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IMG_0762.jpeg" descr="IMG_076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510" y="7695913"/>
            <a:ext cx="16082042" cy="3306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G_0762.jpeg" descr="IMG_0762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19510" y="590397"/>
            <a:ext cx="10246822" cy="1250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G_0762.jpeg" descr="IMG_0762.jpe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5557" y="11291121"/>
            <a:ext cx="16648222" cy="18477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Витрина в ClickHouse"/>
          <p:cNvSpPr txBox="1"/>
          <p:nvPr>
            <p:ph type="title"/>
          </p:nvPr>
        </p:nvSpPr>
        <p:spPr>
          <a:xfrm>
            <a:off x="412402" y="393263"/>
            <a:ext cx="21971004" cy="2473894"/>
          </a:xfrm>
          <a:prstGeom prst="rect">
            <a:avLst/>
          </a:prstGeom>
        </p:spPr>
        <p:txBody>
          <a:bodyPr/>
          <a:lstStyle/>
          <a:p>
            <a:pPr/>
            <a:r>
              <a:t>Витрина в ClickHouse</a:t>
            </a:r>
          </a:p>
        </p:txBody>
      </p:sp>
      <p:pic>
        <p:nvPicPr>
          <p:cNvPr id="213" name="IMG_0778.png" descr="IMG_077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724" y="2963439"/>
            <a:ext cx="12721894" cy="9102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Работа в Apache Superset"/>
          <p:cNvSpPr txBox="1"/>
          <p:nvPr>
            <p:ph type="title"/>
          </p:nvPr>
        </p:nvSpPr>
        <p:spPr>
          <a:xfrm>
            <a:off x="412402" y="393263"/>
            <a:ext cx="21971004" cy="2473894"/>
          </a:xfrm>
          <a:prstGeom prst="rect">
            <a:avLst/>
          </a:prstGeom>
        </p:spPr>
        <p:txBody>
          <a:bodyPr/>
          <a:lstStyle/>
          <a:p>
            <a:pPr/>
            <a:r>
              <a:t>Работа в Apache Superset</a:t>
            </a:r>
          </a:p>
        </p:txBody>
      </p:sp>
      <p:pic>
        <p:nvPicPr>
          <p:cNvPr id="216" name="IMG_0779.png" descr="IMG_077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352" y="2699752"/>
            <a:ext cx="9512301" cy="529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G_0780.png" descr="IMG_078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5245" y="8299240"/>
            <a:ext cx="10502901" cy="5156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IMG_0781.png" descr="IMG_078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47643" y="2528302"/>
            <a:ext cx="10350501" cy="563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IMG_0782.png" descr="IMG_078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40360" y="8229390"/>
            <a:ext cx="10706101" cy="529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Спасибо за внимание!"/>
          <p:cNvSpPr txBox="1"/>
          <p:nvPr>
            <p:ph type="title"/>
          </p:nvPr>
        </p:nvSpPr>
        <p:spPr>
          <a:xfrm>
            <a:off x="4208824" y="5216472"/>
            <a:ext cx="15966352" cy="2473894"/>
          </a:xfrm>
          <a:prstGeom prst="rect">
            <a:avLst/>
          </a:prstGeom>
        </p:spPr>
        <p:txBody>
          <a:bodyPr/>
          <a:lstStyle/>
          <a:p>
            <a:pPr/>
            <a:r>
              <a:t>Спасибо за внимание!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Определение типа таблиц"/>
          <p:cNvSpPr txBox="1"/>
          <p:nvPr>
            <p:ph type="title"/>
          </p:nvPr>
        </p:nvSpPr>
        <p:spPr>
          <a:xfrm>
            <a:off x="412402" y="393263"/>
            <a:ext cx="21971004" cy="2473894"/>
          </a:xfrm>
          <a:prstGeom prst="rect">
            <a:avLst/>
          </a:prstGeom>
        </p:spPr>
        <p:txBody>
          <a:bodyPr/>
          <a:lstStyle/>
          <a:p>
            <a:pPr/>
            <a:r>
              <a:t>Определение типа таблиц</a:t>
            </a:r>
          </a:p>
        </p:txBody>
      </p:sp>
      <p:sp>
        <p:nvSpPr>
          <p:cNvPr id="175" name="stores (магазины): таблица-справочник…"/>
          <p:cNvSpPr txBox="1"/>
          <p:nvPr/>
        </p:nvSpPr>
        <p:spPr>
          <a:xfrm>
            <a:off x="487592" y="3189837"/>
            <a:ext cx="21193944" cy="9000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stores (магазины): таблица-справочник</a:t>
            </a:r>
          </a:p>
          <a:p>
            <a:pPr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traffic (трафик): таблица фактов</a:t>
            </a:r>
          </a:p>
          <a:p>
            <a:pPr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bills_head, bills_item (чеки): таблица фактов</a:t>
            </a:r>
          </a:p>
          <a:p>
            <a:pPr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coupons (купоны): таблица фактов</a:t>
            </a:r>
          </a:p>
          <a:p>
            <a:pPr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promos (акции): таблица-справочник</a:t>
            </a:r>
          </a:p>
          <a:p>
            <a:pPr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promo_types (тип акции): таблица-справочник.</a:t>
            </a:r>
          </a:p>
          <a:p>
            <a:pPr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Таблицы-справочники будем загружать полностью, а таблицы фактов— партициями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Загрузка данных из внешних таблиц"/>
          <p:cNvSpPr txBox="1"/>
          <p:nvPr>
            <p:ph type="title"/>
          </p:nvPr>
        </p:nvSpPr>
        <p:spPr>
          <a:xfrm>
            <a:off x="412402" y="393263"/>
            <a:ext cx="21971004" cy="2473894"/>
          </a:xfrm>
          <a:prstGeom prst="rect">
            <a:avLst/>
          </a:prstGeom>
        </p:spPr>
        <p:txBody>
          <a:bodyPr/>
          <a:lstStyle>
            <a:lvl1pPr defTabSz="2048204">
              <a:defRPr spc="-194" sz="9743"/>
            </a:lvl1pPr>
          </a:lstStyle>
          <a:p>
            <a:pPr/>
            <a:r>
              <a:t>Загрузка данных из внешних таблиц</a:t>
            </a:r>
          </a:p>
        </p:txBody>
      </p:sp>
      <p:sp>
        <p:nvSpPr>
          <p:cNvPr id="178" name="Создание external таблиц…"/>
          <p:cNvSpPr txBox="1"/>
          <p:nvPr/>
        </p:nvSpPr>
        <p:spPr>
          <a:xfrm>
            <a:off x="335622" y="3030135"/>
            <a:ext cx="23712757" cy="593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Создание external таблиц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Создание локальных таблиц в схеме Greenplum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Написание функции full_load_table для загрузки справочников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Написание функции partition_load_table для таблицы bills_head и partition_load_table_bpchar для таблицы traffic, поскольку в этой таблице поле, отвечающее за дату имеет тип bpchar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G_0758.png" descr="IMG_07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3109" y="529949"/>
            <a:ext cx="17152589" cy="4944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G_0759.png" descr="IMG_07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00250" y="5567123"/>
            <a:ext cx="11129385" cy="79426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G_0760.png" descr="IMG_076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6412" y="411124"/>
            <a:ext cx="17391176" cy="12893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G_0769.png" descr="IMG_076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9479" y="2858863"/>
            <a:ext cx="10895279" cy="52731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G_0770.png" descr="IMG_077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1212" y="2830558"/>
            <a:ext cx="10483888" cy="59005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G_0773.jpeg" descr="IMG_0773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73069" y="9130919"/>
            <a:ext cx="11066983" cy="4067909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partition_load_table"/>
          <p:cNvSpPr txBox="1"/>
          <p:nvPr>
            <p:ph type="title"/>
          </p:nvPr>
        </p:nvSpPr>
        <p:spPr>
          <a:xfrm>
            <a:off x="339323" y="-43099"/>
            <a:ext cx="21971004" cy="2473894"/>
          </a:xfrm>
          <a:prstGeom prst="rect">
            <a:avLst/>
          </a:prstGeom>
        </p:spPr>
        <p:txBody>
          <a:bodyPr/>
          <a:lstStyle/>
          <a:p>
            <a:pPr/>
            <a:r>
              <a:t>partition_load_table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artition_load_table_bpchar"/>
          <p:cNvSpPr txBox="1"/>
          <p:nvPr>
            <p:ph type="title"/>
          </p:nvPr>
        </p:nvSpPr>
        <p:spPr>
          <a:xfrm>
            <a:off x="363682" y="40048"/>
            <a:ext cx="21971005" cy="1755285"/>
          </a:xfrm>
          <a:prstGeom prst="rect">
            <a:avLst/>
          </a:prstGeom>
        </p:spPr>
        <p:txBody>
          <a:bodyPr/>
          <a:lstStyle>
            <a:lvl1pPr defTabSz="2292038">
              <a:defRPr spc="-218" sz="10904"/>
            </a:lvl1pPr>
          </a:lstStyle>
          <a:p>
            <a:pPr/>
            <a:r>
              <a:t>partition_load_table_bpchar</a:t>
            </a:r>
          </a:p>
        </p:txBody>
      </p:sp>
      <p:pic>
        <p:nvPicPr>
          <p:cNvPr id="191" name="IMG_0774.png" descr="IMG_077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7986" y="1964839"/>
            <a:ext cx="10928757" cy="5911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G_0775.png" descr="IMG_077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251" y="8046334"/>
            <a:ext cx="10978227" cy="55470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G_0776.jpeg" descr="IMG_0776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763010" y="4352084"/>
            <a:ext cx="12283570" cy="4502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G_0777.jpeg" descr="IMG_0777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829936" y="9072763"/>
            <a:ext cx="12149717" cy="4047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Логика создания витрины"/>
          <p:cNvSpPr txBox="1"/>
          <p:nvPr>
            <p:ph type="title"/>
          </p:nvPr>
        </p:nvSpPr>
        <p:spPr>
          <a:xfrm>
            <a:off x="412402" y="393263"/>
            <a:ext cx="21971004" cy="2473894"/>
          </a:xfrm>
          <a:prstGeom prst="rect">
            <a:avLst/>
          </a:prstGeom>
        </p:spPr>
        <p:txBody>
          <a:bodyPr/>
          <a:lstStyle/>
          <a:p>
            <a:pPr/>
            <a:r>
              <a:t>Логика создания витрины</a:t>
            </a:r>
          </a:p>
        </p:txBody>
      </p:sp>
      <p:pic>
        <p:nvPicPr>
          <p:cNvPr id="197" name="IMG_0761.png" descr="IMG_07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2024" y="2920486"/>
            <a:ext cx="19351759" cy="10576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Функция для сборки витрины"/>
          <p:cNvSpPr txBox="1"/>
          <p:nvPr>
            <p:ph type="title"/>
          </p:nvPr>
        </p:nvSpPr>
        <p:spPr>
          <a:xfrm>
            <a:off x="412402" y="393263"/>
            <a:ext cx="21971004" cy="2473894"/>
          </a:xfrm>
          <a:prstGeom prst="rect">
            <a:avLst/>
          </a:prstGeom>
        </p:spPr>
        <p:txBody>
          <a:bodyPr/>
          <a:lstStyle/>
          <a:p>
            <a:pPr/>
            <a:r>
              <a:t>Функция для сборки витрины </a:t>
            </a:r>
          </a:p>
        </p:txBody>
      </p:sp>
      <p:sp>
        <p:nvSpPr>
          <p:cNvPr id="200" name="Функция для сборки витрины основана на данных таблиц с приставкой about и содержит скрипт по созданию представления подробной сводки.…"/>
          <p:cNvSpPr txBox="1"/>
          <p:nvPr/>
        </p:nvSpPr>
        <p:spPr>
          <a:xfrm>
            <a:off x="543929" y="3576469"/>
            <a:ext cx="23296142" cy="277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Функция для сборки витрины основана на данных таблиц с приставкой about и содержит скрипт по созданию представления подробной сводки.</a:t>
            </a:r>
          </a:p>
          <a:p>
            <a:pPr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Структура:</a:t>
            </a:r>
          </a:p>
        </p:txBody>
      </p:sp>
      <p:sp>
        <p:nvSpPr>
          <p:cNvPr id="201" name="Объединение таблиц promos и coupons -&gt; about_coupon…"/>
          <p:cNvSpPr txBox="1"/>
          <p:nvPr/>
        </p:nvSpPr>
        <p:spPr>
          <a:xfrm>
            <a:off x="437432" y="7056922"/>
            <a:ext cx="23509135" cy="5262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Объединение таблиц promos и coupons -&gt; about_coupon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Объединение таблиц bills_head и bills_item_external -&gt; about_bills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Объединение таблицы about_bills и about_coupon -&gt; purchase</a:t>
            </a:r>
          </a:p>
          <a:p>
            <a:pPr marL="926041" indent="-926041">
              <a:buSzPct val="100000"/>
              <a:buAutoNum type="arabicPeriod" startAt="1"/>
              <a:defRPr sz="5000">
                <a:latin typeface="Cambria"/>
                <a:ea typeface="Cambria"/>
                <a:cs typeface="Cambria"/>
                <a:sym typeface="Cambria"/>
              </a:defRPr>
            </a:pPr>
            <a:r>
              <a:t>Создание отдельных таблицы, содержащих информацию, которая требуется для витрины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